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5" r:id="rId2"/>
  </p:sldIdLst>
  <p:sldSz cx="6858000" cy="9144000" type="screen4x3"/>
  <p:notesSz cx="6858000" cy="90646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234" autoAdjust="0"/>
    <p:restoredTop sz="94575" autoAdjust="0"/>
  </p:normalViewPr>
  <p:slideViewPr>
    <p:cSldViewPr snapToGrid="0">
      <p:cViewPr>
        <p:scale>
          <a:sx n="100" d="100"/>
          <a:sy n="100" d="100"/>
        </p:scale>
        <p:origin x="-213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855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2155825" y="681038"/>
            <a:ext cx="2547938" cy="3397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06888"/>
            <a:ext cx="548640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10600"/>
            <a:ext cx="2971800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4891276-673F-4090-B6E0-F2485FA6E7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9905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07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87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58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133600"/>
            <a:ext cx="6172200" cy="60340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86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50974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324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107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97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226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6579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2174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2"/>
          <p:cNvSpPr>
            <a:spLocks noChangeArrowheads="1"/>
          </p:cNvSpPr>
          <p:nvPr userDrawn="1"/>
        </p:nvSpPr>
        <p:spPr bwMode="auto">
          <a:xfrm>
            <a:off x="3714750" y="4572000"/>
            <a:ext cx="2914650" cy="436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766" name="Group 742"/>
          <p:cNvGraphicFramePr>
            <a:graphicFrameLocks noGrp="1"/>
          </p:cNvGraphicFramePr>
          <p:nvPr/>
        </p:nvGraphicFramePr>
        <p:xfrm>
          <a:off x="123825" y="117475"/>
          <a:ext cx="6581775" cy="741363"/>
        </p:xfrm>
        <a:graphic>
          <a:graphicData uri="http://schemas.openxmlformats.org/drawingml/2006/table">
            <a:tbl>
              <a:tblPr/>
              <a:tblGrid>
                <a:gridCol w="790575"/>
                <a:gridCol w="1571625"/>
                <a:gridCol w="642938"/>
                <a:gridCol w="182562"/>
                <a:gridCol w="1281113"/>
                <a:gridCol w="1204912"/>
                <a:gridCol w="908050"/>
              </a:tblGrid>
              <a:tr h="311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/ 20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45" name="Group 721"/>
          <p:cNvGraphicFramePr>
            <a:graphicFrameLocks noGrp="1"/>
          </p:cNvGraphicFramePr>
          <p:nvPr/>
        </p:nvGraphicFramePr>
        <p:xfrm>
          <a:off x="4705350" y="977900"/>
          <a:ext cx="2000250" cy="2574925"/>
        </p:xfrm>
        <a:graphic>
          <a:graphicData uri="http://schemas.openxmlformats.org/drawingml/2006/table">
            <a:tbl>
              <a:tblPr/>
              <a:tblGrid>
                <a:gridCol w="2000250"/>
              </a:tblGrid>
              <a:tr h="12350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9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 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2" name="Group 728"/>
          <p:cNvGraphicFramePr>
            <a:graphicFrameLocks noGrp="1"/>
          </p:cNvGraphicFramePr>
          <p:nvPr/>
        </p:nvGraphicFramePr>
        <p:xfrm>
          <a:off x="161925" y="4275138"/>
          <a:ext cx="6534150" cy="1549401"/>
        </p:xfrm>
        <a:graphic>
          <a:graphicData uri="http://schemas.openxmlformats.org/drawingml/2006/table">
            <a:tbl>
              <a:tblPr/>
              <a:tblGrid>
                <a:gridCol w="2178050"/>
                <a:gridCol w="2178050"/>
                <a:gridCol w="2178050"/>
              </a:tblGrid>
              <a:tr h="449263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65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54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57" name="Group 733"/>
          <p:cNvGraphicFramePr>
            <a:graphicFrameLocks noGrp="1"/>
          </p:cNvGraphicFramePr>
          <p:nvPr/>
        </p:nvGraphicFramePr>
        <p:xfrm>
          <a:off x="152400" y="5927725"/>
          <a:ext cx="6572250" cy="3084513"/>
        </p:xfrm>
        <a:graphic>
          <a:graphicData uri="http://schemas.openxmlformats.org/drawingml/2006/table">
            <a:tbl>
              <a:tblPr/>
              <a:tblGrid>
                <a:gridCol w="4816475"/>
                <a:gridCol w="1755775"/>
              </a:tblGrid>
              <a:tr h="720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in 4 to 6 sentences the steps you took to find the solution.  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Circle (above) the main strategy that you used to solve this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0       1       2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Place an X on one strategy (above) that would not work to solve this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0       1       2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8825">
                <a:tc>
                  <a:txBody>
                    <a:bodyPr/>
                    <a:lstStyle>
                      <a:lvl1pPr marL="533400" indent="-5334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914400" indent="-45720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295400" indent="-3810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7145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171700" indent="-3429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6289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30861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5433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4000500" indent="-3429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 </a:t>
                      </a: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533400" marR="0" lvl="0" indent="-5334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		YES		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3"/>
          <p:cNvSpPr txBox="1">
            <a:spLocks noChangeArrowheads="1"/>
          </p:cNvSpPr>
          <p:nvPr/>
        </p:nvSpPr>
        <p:spPr bwMode="auto">
          <a:xfrm>
            <a:off x="3600450" y="134938"/>
            <a:ext cx="633413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Acc - 6</a:t>
            </a:r>
          </a:p>
        </p:txBody>
      </p:sp>
      <p:sp>
        <p:nvSpPr>
          <p:cNvPr id="3075" name="Text Box 5"/>
          <p:cNvSpPr txBox="1">
            <a:spLocks noChangeArrowheads="1"/>
          </p:cNvSpPr>
          <p:nvPr/>
        </p:nvSpPr>
        <p:spPr bwMode="auto">
          <a:xfrm>
            <a:off x="257175" y="1000125"/>
            <a:ext cx="4210050" cy="2824163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sz="1200" b="1" u="sng"/>
              <a:t>The Tug-of-War</a:t>
            </a:r>
          </a:p>
          <a:p>
            <a:r>
              <a:rPr lang="en-US" altLang="en-US" sz="1400"/>
              <a:t>You must decide who is going to win the final tug-of-war!  The first two rounds give you the information you need.  (Each acrobat has equal strength to all the other acrobats.  Each grandma has equal strength to all the other grandmas.)</a:t>
            </a:r>
          </a:p>
          <a:p>
            <a:r>
              <a:rPr lang="en-US" altLang="en-US" sz="1400"/>
              <a:t>Round 1:  </a:t>
            </a:r>
            <a:r>
              <a:rPr lang="en-US" altLang="en-US" sz="1200"/>
              <a:t>Four acrobats vs. Five grandmas                                          </a:t>
            </a:r>
          </a:p>
          <a:p>
            <a:r>
              <a:rPr lang="en-US" altLang="en-US" sz="1200"/>
              <a:t>                    This round ends in a tie.</a:t>
            </a:r>
          </a:p>
          <a:p>
            <a:r>
              <a:rPr lang="en-US" altLang="en-US" sz="1400"/>
              <a:t>Round 2:  </a:t>
            </a:r>
            <a:r>
              <a:rPr lang="en-US" altLang="en-US" sz="1200"/>
              <a:t>Benji, the pitbull vs. Two grandmas and one acrobat</a:t>
            </a:r>
            <a:r>
              <a:rPr lang="en-US" altLang="en-US" sz="1400"/>
              <a:t>         </a:t>
            </a:r>
          </a:p>
          <a:p>
            <a:r>
              <a:rPr lang="en-US" altLang="en-US" sz="1400"/>
              <a:t>                 </a:t>
            </a:r>
            <a:r>
              <a:rPr lang="en-US" altLang="en-US" sz="1200"/>
              <a:t>This round ends in a tie.</a:t>
            </a:r>
          </a:p>
          <a:p>
            <a:r>
              <a:rPr lang="en-US" altLang="en-US" sz="1400"/>
              <a:t>Round 3:  </a:t>
            </a:r>
            <a:r>
              <a:rPr lang="en-US" altLang="en-US" sz="1200"/>
              <a:t>Benji and two grandmas vs. Four acrobats</a:t>
            </a:r>
          </a:p>
          <a:p>
            <a:endParaRPr lang="en-US" altLang="en-US" sz="1200"/>
          </a:p>
          <a:p>
            <a:r>
              <a:rPr lang="en-US" altLang="en-US" sz="1400"/>
              <a:t>                 Who wins?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5490</TotalTime>
  <Words>105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112</cp:revision>
  <cp:lastPrinted>2001-04-26T02:59:36Z</cp:lastPrinted>
  <dcterms:created xsi:type="dcterms:W3CDTF">2000-09-03T02:04:07Z</dcterms:created>
  <dcterms:modified xsi:type="dcterms:W3CDTF">2014-05-03T20:40:20Z</dcterms:modified>
</cp:coreProperties>
</file>